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56" r:id="rId2"/>
    <p:sldId id="287" r:id="rId3"/>
    <p:sldId id="257" r:id="rId4"/>
    <p:sldId id="276" r:id="rId5"/>
    <p:sldId id="275" r:id="rId6"/>
    <p:sldId id="259" r:id="rId7"/>
    <p:sldId id="260" r:id="rId8"/>
    <p:sldId id="261" r:id="rId9"/>
    <p:sldId id="262" r:id="rId10"/>
    <p:sldId id="263" r:id="rId11"/>
    <p:sldId id="264" r:id="rId12"/>
    <p:sldId id="282" r:id="rId13"/>
    <p:sldId id="265" r:id="rId14"/>
    <p:sldId id="284" r:id="rId15"/>
    <p:sldId id="283" r:id="rId16"/>
    <p:sldId id="266" r:id="rId17"/>
    <p:sldId id="267" r:id="rId18"/>
    <p:sldId id="268" r:id="rId19"/>
    <p:sldId id="285" r:id="rId20"/>
    <p:sldId id="286" r:id="rId21"/>
    <p:sldId id="269" r:id="rId22"/>
    <p:sldId id="270" r:id="rId23"/>
    <p:sldId id="271" r:id="rId24"/>
    <p:sldId id="272" r:id="rId25"/>
    <p:sldId id="273" r:id="rId26"/>
    <p:sldId id="274" r:id="rId27"/>
    <p:sldId id="277" r:id="rId28"/>
    <p:sldId id="278" r:id="rId29"/>
    <p:sldId id="279" r:id="rId30"/>
    <p:sldId id="280" r:id="rId31"/>
    <p:sldId id="281"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6022" autoAdjust="0"/>
  </p:normalViewPr>
  <p:slideViewPr>
    <p:cSldViewPr>
      <p:cViewPr>
        <p:scale>
          <a:sx n="57" d="100"/>
          <a:sy n="57" d="100"/>
        </p:scale>
        <p:origin x="-1746" y="-2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75D107-639E-4161-AB73-9A49C58B45FA}" type="datetimeFigureOut">
              <a:rPr lang="en-US" smtClean="0"/>
              <a:pPr/>
              <a:t>11/19/2020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5BED2F-DD12-4DEB-A878-1FDA846994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a:t>
            </a:r>
            <a:r>
              <a:rPr lang="en-US" baseline="0" dirty="0" smtClean="0"/>
              <a:t> was born in may 7 1711 and died at the age of 65 years in 1776. he was one of the first philosophers to write in English due to his Scottish origin. He studied philosophy in the Scotland Enlightenment school and spent most of his life developing philosophical economic ideas.</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a:t>
            </a:r>
            <a:r>
              <a:rPr lang="en-US" baseline="0" dirty="0" smtClean="0"/>
              <a:t> Hume displayed major thinking abilities from a young age. He acquired his education in Europe and was one of the youngsters to join the University of Edinburgh at a young age. Although he was advised to study law, he had interest in broader reading including readings related to philosophy. He also developed a nervous breakdown at a young age which affected his studies and took long to recover from.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Locke</a:t>
            </a:r>
            <a:r>
              <a:rPr lang="en-US" baseline="0" dirty="0" smtClean="0"/>
              <a:t> was of the philosophers who highly influenced the ideas of David Hume. Hume rejected some of the ideas developed by the political philosopher John Locke such as the use of reason as a basis for rationality.  He also followed the ideas of science developed by mathematician Isaac Newton  such as demonstrative reasoning used in mathematics.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 rejected</a:t>
            </a:r>
            <a:r>
              <a:rPr lang="en-US" baseline="0" dirty="0" smtClean="0"/>
              <a:t> the position of moral rationalism which suggest that reason makes humans different from other creatures. He states that if only reason can be used in evaluating rationalism, animals can also be considered rational. One one’s reason is combined with their passions and emotions, the individual can make decisions which can be considered rational.  He considered rational thinking as a human virtue promoted by human ability to incorporate feelings and emotions in their process of making decisions.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 argues that the actions of an individual are not based on reason but also</a:t>
            </a:r>
            <a:r>
              <a:rPr lang="en-US" baseline="0" dirty="0" smtClean="0"/>
              <a:t> what an individual feels about the action. The moral distinctions are brought about by individual emotions and passions. The actions of an individual cannot rely on reason alone hence reason is not enough to influence the actions of humans. The moral distinctions made by humans in judging right or wrong are based on both the reason as well as the individual feelings. According to Hume, this is what makes people rational.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 argues that demonstrative reasoning is the type</a:t>
            </a:r>
            <a:r>
              <a:rPr lang="en-US" baseline="0" dirty="0" smtClean="0"/>
              <a:t> of reasoning based on individual believe in natural existence. This can include the addition of numbers or the sum of angles around a point. Probable reason on the other hand includes making decisions based one’s inferences from past experience. He considers these as the two factors that influence reasoning. Probable reasoning is majorly related to individual experience with cause and effect while demonstrative reasoning is based on natural existence. If these are the two types of reason, the will of an individual when making decisions cannot be influenced by either hence reason alone should not be enough basis for evaluating influence on individual will.  The reason only determines the end whereas individual passions and emotions determine the type of action taken.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argues that the</a:t>
            </a:r>
            <a:r>
              <a:rPr lang="en-US" baseline="0" dirty="0" smtClean="0"/>
              <a:t> passions of an individual can go beyond what they know when making decisions based on will. The truth may only </a:t>
            </a:r>
            <a:r>
              <a:rPr lang="en-US" baseline="0" dirty="0" err="1" smtClean="0"/>
              <a:t>infleunce</a:t>
            </a:r>
            <a:r>
              <a:rPr lang="en-US" baseline="0" dirty="0" smtClean="0"/>
              <a:t> beliefs and facts but the actual feelings influence rational decision making. He holds that the moral statements according to  moral realism symbolize the view of the mind about the world. The statements described as mind-apt can be evaluated as either right or wrong.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analogous sense of perception according to Hume is required in recognizing moral distinctions. Moral approval of an action is commonly associated with pleasurable sensation which can signify individual will. The idea of human reasoning involves a comparison of all individual ideas in mind. Ideas however are based on individual experiences hence they cannot influence rationalism. Individual impressions from an action symbolize the emotions one gets from the action and can be compared to arrive at a rational action. Hence, rationalism is a product of comparing impressions and not different ideas.</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idea of moral approval in individual decision</a:t>
            </a:r>
            <a:r>
              <a:rPr lang="en-US" baseline="0" dirty="0" smtClean="0"/>
              <a:t> making includes failing to consider personal interests when making a decision. Rather, the decision or action of an individual based on one’s moral character. This can explain why students shouldn’t cheat despite their desire to excel. When making rational decisions, moral evaluations are important in eliminating the ideas which distort the moral approvals of an individual. This is also used in evaluating the actions of other individuals. With moral approval, people develop a point of view over time which helps them in judging situations. The general point of view may influence individuals to recognize any special resemblance in the actions of others. This influences individuals to praise others with beneficial characters even when the situations are not favorable.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David Hume argues that the ideas developed in individuals are copies of their experiences from the past.</a:t>
            </a:r>
            <a:r>
              <a:rPr lang="en-US" baseline="0" dirty="0" smtClean="0"/>
              <a:t> Every ideas regardless of how new it may look to the person possessing it corresponds to a certain experience which promoted a given impression. This means that impressions precede the development of ideas in individuals. </a:t>
            </a:r>
            <a:r>
              <a:rPr lang="en-US" dirty="0" smtClean="0"/>
              <a:t>The experiences which promote the impressions also influence familiarity with good and wrong.</a:t>
            </a:r>
          </a:p>
          <a:p>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humans</a:t>
            </a:r>
            <a:r>
              <a:rPr lang="en-US" baseline="0" dirty="0" smtClean="0"/>
              <a:t> to have sympathy, they need to develop the moral of  understanding of the interests of others. This requires an individual to go beyond their personal feelings and considering the fortunes and misfortunes of others. Through sympathy, individuals can develop an understanding of the feelings of others and what they are experiencing. It also influences a feeling of sentiment towards other people. One can </a:t>
            </a:r>
            <a:r>
              <a:rPr lang="en-US" baseline="0" dirty="0" err="1" smtClean="0"/>
              <a:t>can</a:t>
            </a:r>
            <a:r>
              <a:rPr lang="en-US" baseline="0" dirty="0" smtClean="0"/>
              <a:t> take the feelings of others as their own hence having an impression rather than an idea of what others are feeling. As Hume argues, sympathy can be an important measure when evaluating the morality of other people’s actions. Sympathy influences feelings and sentiments rather than only using reason to judge the actions of other people.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explains moral rationalism</a:t>
            </a:r>
            <a:r>
              <a:rPr lang="en-US" baseline="0" dirty="0" smtClean="0"/>
              <a:t> as a major concept where human feelings are required in justifying decisions. He explains there is always a relationship between good and wrong when evaluations are made based on reason alone. This can include happy and unhappy, or grateful and ungrateful. When moral ideas are incorporated with experiences, proper judgments are also developed . Experiences may develop the sense of passion and attraction to perform an action or even the obligation which can promote a certain action. This is opposed to reason such as self interest which may not influence actions at all.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explains the principle</a:t>
            </a:r>
            <a:r>
              <a:rPr lang="en-US" baseline="0" dirty="0" smtClean="0"/>
              <a:t> of association as natural existing ability of humans to associate various ideas with each other. The ability to associate different ideas allows humans to relate current situations with past experiences which can influence expectations ion the future. With the different principles explaining the concept of association, the causation is the strongest. Causation induces reasoning based on cause and effect. The cause and effect links actions with the expected outcomes. This can </a:t>
            </a:r>
            <a:r>
              <a:rPr lang="en-US" baseline="0" dirty="0" err="1" smtClean="0"/>
              <a:t>infleunce</a:t>
            </a:r>
            <a:r>
              <a:rPr lang="en-US" baseline="0" dirty="0" smtClean="0"/>
              <a:t> reasoning when evaluating the actions of an individual.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Hume’s argument present his high level</a:t>
            </a:r>
            <a:r>
              <a:rPr lang="en-US" baseline="0" dirty="0" smtClean="0"/>
              <a:t> of appeal to the principle of humanity. He argues that there is always a kind of deposition in humans which influences them to always praise those actions which are beneficial to the public as well as putting a blame on the actions which can harm the people. The deposition helps in making moral evaluations of personal actions as well as the actions of others. Self-interest however has no role to play in influencing these evaluations hence the feelings have a higher influence on rational decisions.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 argues that virtues</a:t>
            </a:r>
            <a:r>
              <a:rPr lang="en-US" baseline="0" dirty="0" smtClean="0"/>
              <a:t> can be evaluated based on various means and rejects the idea of collective utility. He defines virtues and vices based on whether they can bring harm to the society. He classifies virtues into different categories including virtues which can be useful to other people such as being honest or just and fair as well as virtues which can benefit the person who possesses them like ability to think. The traits which are also agreeable between individuals are also highly praised. Other important virtues include those promote agreeability in the person possessing them such as being happy.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 uses immediate agreeability to define the act immediately</a:t>
            </a:r>
            <a:r>
              <a:rPr lang="en-US" baseline="0" dirty="0" smtClean="0"/>
              <a:t> agreeing with an idea without putting into consideration the consequences of the action even if it may bring harm to the society. Hume considers personal merit as an important aspect in personal values which help with moral evaluations including the mental qualities which can help the individual who possesses it or others. He also considers a virtue as a mental ability which receives general approval from all individuals who contemplate it.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develops</a:t>
            </a:r>
            <a:r>
              <a:rPr lang="en-US" baseline="0" dirty="0" smtClean="0"/>
              <a:t> various ideas on religion. He opposes some of the ideas expressed by philosophers like Joseph Butler which suggested that the soul of an individual may be immortal. He however supports ideas explaining that the religion plays a major role in influencing behaviors and action. Individual reaction to the punishments or rewards promised through religion for the actions of individuals influence how they make decisions.  He however argues that the morality behind actions like suicide can only be determined by the influence of the action only. He argues that the immortality of the soul undermines its ability to make rational decision as the thought of consciousness depends on bodily existence opposed to immateriality of the soul.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rules established</a:t>
            </a:r>
            <a:r>
              <a:rPr lang="en-US" baseline="0" dirty="0" smtClean="0"/>
              <a:t> through religion helps in promoting moral values in the society and preventing nihilism or egoism. As religion promotes an understanding of the welfare of others and taking interest, these actions are considered by Hume as a result of sympathy arising from morality. He also defines the standard measure of good evil as the pleasure or easiness that one derives from the action and denies the suggestions from some of the religious philosophers that there is only good and evil.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treatise of human nature is one of the major works by David Hume. It explains</a:t>
            </a:r>
            <a:r>
              <a:rPr lang="en-US" baseline="0" dirty="0" smtClean="0"/>
              <a:t> that the consequences of association between the human brain and different experiences leads to moral evaluations. The development of acceptable virtues in an individual is considered as a spontaneous process in this book which is influenced by repeated experiences.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in an Enquiry Concerning</a:t>
            </a:r>
            <a:r>
              <a:rPr lang="en-US" baseline="0" dirty="0" smtClean="0"/>
              <a:t> Human understanding explains the idea of a necessary connection between what an individual knows and their experience. In this book he rejects the notion from philosophers like John Locke that we may know something prior to experiencing it. He also argues that humans lack an understanding of the immediate powers which influence actions such as spirits or muscles. He identifies continued observation and conjunction of impressions as a major source of human knowledge.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enquiry of the principles of morals explains</a:t>
            </a:r>
            <a:r>
              <a:rPr lang="en-US" baseline="0" dirty="0" smtClean="0"/>
              <a:t> sentiment as the major basis where morals originate. He explains that morality in individuals can be determined by sentiment and not reason only. Sentimentalism according to home in this publication is the basis for moral evaluations and reason only cannot be used as an enough measure.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a:t>
            </a:r>
            <a:r>
              <a:rPr lang="en-US" baseline="0" dirty="0" smtClean="0"/>
              <a:t> Hume has a significant role as writer and historian in philosophy. He expresses the classical standards of life during his time through writings which highly promote lack of individuality. He expresses detachment from personal feelings. He was one of the most influential philosophers whose initial publications were in English. He expresses the history of England through the writings explaining the deeds of the statesmen and kings.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promoted the ideas of skepticism</a:t>
            </a:r>
            <a:r>
              <a:rPr lang="en-US" baseline="0" dirty="0" smtClean="0"/>
              <a:t> and empiricism based on the role of sensory experience in development of human knowledge. He rejected the ideas of inductive reasoning without the use of feelings or sentiments in making moral evaluations. He developed the idea that custom and mental habits are responsible for rationality used in moral evaluations.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also wrote the book know as the History</a:t>
            </a:r>
            <a:r>
              <a:rPr lang="en-US" baseline="0" dirty="0" smtClean="0"/>
              <a:t> of England which analyzed various economic issues in England empirically which can be considered as a major influence on Adam Smith’s writings. He also wrote the idea of money as the standard means of exchange instead of wealth. He also explained the major reason for poverty in some countries is due to low productivity such that the countries produce not enough products to be traded.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philosophers like Immanuel</a:t>
            </a:r>
            <a:r>
              <a:rPr lang="en-US" baseline="0" dirty="0" smtClean="0"/>
              <a:t> Kant disagree with some of the ideas expressed by Hume, Kant explains that David Hume helped in awakening him from his dogmatic slumber. Auguste </a:t>
            </a:r>
            <a:r>
              <a:rPr lang="en-US" baseline="0" dirty="0" err="1" smtClean="0"/>
              <a:t>Comete</a:t>
            </a:r>
            <a:r>
              <a:rPr lang="en-US" baseline="0" dirty="0" smtClean="0"/>
              <a:t> also developed the ideas of positivism  based on the ideas of empiricism developed by David Hume.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David Hume also creates a room for</a:t>
            </a:r>
            <a:r>
              <a:rPr lang="en-US" baseline="0" dirty="0" smtClean="0"/>
              <a:t> future philosophers to develop future research based on his ideas. future research can be conducted in evaluating the relationship between reason and feelings in making moral evaluations. He also explains the role of feelings over reason in rationality which makes humans rational over other animals. He also formed a basis for future research based on philosophical ethics with topics such as humanity and sympathy.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Hume’s ideas symbolize</a:t>
            </a:r>
            <a:r>
              <a:rPr lang="en-US" baseline="0" dirty="0" smtClean="0"/>
              <a:t> that an individual can develop an idea of a situation or an impression based on the feelings attached to the situation. The attachment of a certain feeling to situation depends on the individual experience to the given situation. This develops a basis for judging the actions of others which can help in developing rational evolutions. </a:t>
            </a:r>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Human feelings have a major influence on rationality.  Reason alone does not make humans rational but the influence of feelings</a:t>
            </a:r>
            <a:r>
              <a:rPr lang="en-US" baseline="0" dirty="0" smtClean="0"/>
              <a:t> when evaluating situation signifies whether the action is wrong or right. The feelings required to have a rational evaluation of a situation can be best developed through experiences which help one to develop an impression of a situation. </a:t>
            </a:r>
          </a:p>
          <a:p>
            <a:endParaRPr lang="en-US" dirty="0"/>
          </a:p>
        </p:txBody>
      </p:sp>
      <p:sp>
        <p:nvSpPr>
          <p:cNvPr id="4" name="Slide Number Placeholder 3"/>
          <p:cNvSpPr>
            <a:spLocks noGrp="1"/>
          </p:cNvSpPr>
          <p:nvPr>
            <p:ph type="sldNum" sz="quarter" idx="10"/>
          </p:nvPr>
        </p:nvSpPr>
        <p:spPr/>
        <p:txBody>
          <a:bodyPr/>
          <a:lstStyle/>
          <a:p>
            <a:fld id="{445BED2F-DD12-4DEB-A878-1FDA846994F7}"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F92C81F-E53E-4403-B96D-2B2CF9A8DDBC}"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F92C81F-E53E-4403-B96D-2B2CF9A8DDB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1188111-E871-4C5A-996D-4213C66BB607}" type="datetimeFigureOut">
              <a:rPr lang="en-US" smtClean="0"/>
              <a:pPr/>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2C81F-E53E-4403-B96D-2B2CF9A8DD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1188111-E871-4C5A-996D-4213C66BB607}" type="datetimeFigureOut">
              <a:rPr lang="en-US" smtClean="0"/>
              <a:pPr/>
              <a:t>11/19/2020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F92C81F-E53E-4403-B96D-2B2CF9A8DDB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Title Page </a:t>
            </a:r>
            <a:endParaRPr lang="en-US" dirty="0"/>
          </a:p>
        </p:txBody>
      </p:sp>
      <p:sp>
        <p:nvSpPr>
          <p:cNvPr id="5" name="Content Placeholder 4"/>
          <p:cNvSpPr>
            <a:spLocks noGrp="1"/>
          </p:cNvSpPr>
          <p:nvPr>
            <p:ph idx="1"/>
          </p:nvPr>
        </p:nvSpPr>
        <p:spPr/>
        <p:txBody>
          <a:bodyPr>
            <a:normAutofit/>
          </a:bodyPr>
          <a:lstStyle/>
          <a:p>
            <a:pPr algn="ctr">
              <a:buNone/>
            </a:pPr>
            <a:endParaRPr lang="en-US" sz="3200" dirty="0" smtClean="0">
              <a:latin typeface="Times New Roman" pitchFamily="18" charset="0"/>
              <a:ea typeface="Tahoma" pitchFamily="34" charset="0"/>
              <a:cs typeface="Times New Roman" pitchFamily="18" charset="0"/>
            </a:endParaRPr>
          </a:p>
          <a:p>
            <a:pPr algn="ctr">
              <a:buNone/>
            </a:pPr>
            <a:r>
              <a:rPr lang="en-US" sz="3200" dirty="0" smtClean="0">
                <a:latin typeface="Times New Roman" pitchFamily="18" charset="0"/>
                <a:ea typeface="Tahoma" pitchFamily="34" charset="0"/>
                <a:cs typeface="Times New Roman" pitchFamily="18" charset="0"/>
              </a:rPr>
              <a:t>Name </a:t>
            </a:r>
          </a:p>
          <a:p>
            <a:pPr algn="ctr">
              <a:buNone/>
            </a:pPr>
            <a:r>
              <a:rPr lang="en-US" sz="3200" dirty="0" smtClean="0">
                <a:latin typeface="Times New Roman" pitchFamily="18" charset="0"/>
                <a:ea typeface="Tahoma" pitchFamily="34" charset="0"/>
                <a:cs typeface="Times New Roman" pitchFamily="18" charset="0"/>
              </a:rPr>
              <a:t>Institution</a:t>
            </a:r>
          </a:p>
          <a:p>
            <a:pPr algn="ctr">
              <a:buNone/>
            </a:pPr>
            <a:r>
              <a:rPr lang="en-US" sz="3200" dirty="0" smtClean="0">
                <a:latin typeface="Times New Roman" pitchFamily="18" charset="0"/>
                <a:ea typeface="Tahoma" pitchFamily="34" charset="0"/>
                <a:cs typeface="Times New Roman" pitchFamily="18" charset="0"/>
              </a:rPr>
              <a:t>Course</a:t>
            </a:r>
          </a:p>
          <a:p>
            <a:pPr algn="ctr">
              <a:buNone/>
            </a:pPr>
            <a:r>
              <a:rPr lang="en-US" sz="3200" dirty="0" smtClean="0">
                <a:latin typeface="Times New Roman" pitchFamily="18" charset="0"/>
                <a:ea typeface="Tahoma" pitchFamily="34" charset="0"/>
                <a:cs typeface="Times New Roman" pitchFamily="18" charset="0"/>
              </a:rPr>
              <a:t>Instructor  </a:t>
            </a:r>
          </a:p>
          <a:p>
            <a:pPr algn="ctr">
              <a:buNone/>
            </a:pPr>
            <a:r>
              <a:rPr lang="en-US" sz="3200" dirty="0" smtClean="0">
                <a:latin typeface="Times New Roman" pitchFamily="18" charset="0"/>
                <a:ea typeface="Tahoma" pitchFamily="34" charset="0"/>
                <a:cs typeface="Times New Roman" pitchFamily="18" charset="0"/>
              </a:rPr>
              <a:t>Date </a:t>
            </a:r>
            <a:endParaRPr lang="en-US" sz="3200" dirty="0">
              <a:latin typeface="Times New Roman" pitchFamily="18" charset="0"/>
              <a:ea typeface="Tahoma" pitchFamily="34"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a:t>
            </a:r>
            <a:endParaRPr lang="en-US" dirty="0"/>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I argue that human feelings have a major influence on individual rational decision making. </a:t>
            </a:r>
          </a:p>
          <a:p>
            <a:r>
              <a:rPr lang="en-US" sz="3200" dirty="0" smtClean="0">
                <a:latin typeface="Times New Roman" pitchFamily="18" charset="0"/>
                <a:cs typeface="Times New Roman" pitchFamily="18" charset="0"/>
              </a:rPr>
              <a:t>David Hume argues that reason alone cannot make individuals rational without passions and emotions included in evaluating situations. </a:t>
            </a:r>
          </a:p>
          <a:p>
            <a:endParaRPr lang="en-US"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 Hume</a:t>
            </a:r>
            <a:endParaRPr lang="en-US" dirty="0"/>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Born  may 7, 1711</a:t>
            </a:r>
          </a:p>
          <a:p>
            <a:r>
              <a:rPr lang="en-US" sz="3200" dirty="0" smtClean="0">
                <a:latin typeface="Times New Roman" pitchFamily="18" charset="0"/>
                <a:cs typeface="Times New Roman" pitchFamily="18" charset="0"/>
              </a:rPr>
              <a:t>Died august 25, 1776</a:t>
            </a:r>
          </a:p>
          <a:p>
            <a:r>
              <a:rPr lang="en-US" sz="3200" dirty="0" smtClean="0">
                <a:latin typeface="Times New Roman" pitchFamily="18" charset="0"/>
                <a:cs typeface="Times New Roman" pitchFamily="18" charset="0"/>
              </a:rPr>
              <a:t>Born in Edinburgh Scotland</a:t>
            </a:r>
          </a:p>
          <a:p>
            <a:r>
              <a:rPr lang="en-US" sz="3200" dirty="0" smtClean="0">
                <a:latin typeface="Times New Roman" pitchFamily="18" charset="0"/>
                <a:cs typeface="Times New Roman" pitchFamily="18" charset="0"/>
              </a:rPr>
              <a:t>Went to the Scottish Enlightenment  school</a:t>
            </a:r>
          </a:p>
          <a:p>
            <a:r>
              <a:rPr lang="en-US" sz="3200" dirty="0" smtClean="0">
                <a:latin typeface="Times New Roman" pitchFamily="18" charset="0"/>
                <a:cs typeface="Times New Roman" pitchFamily="18" charset="0"/>
              </a:rPr>
              <a:t>Philosopher, economist and </a:t>
            </a:r>
            <a:r>
              <a:rPr lang="en-US" sz="3200" dirty="0" smtClean="0">
                <a:latin typeface="Times New Roman" pitchFamily="18" charset="0"/>
                <a:cs typeface="Times New Roman" pitchFamily="18" charset="0"/>
              </a:rPr>
              <a:t>historian (Hume, &amp; Sayre-McCord, 2016)</a:t>
            </a:r>
            <a:endParaRPr lang="en-US" sz="32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Attended the Edinburgh University at the age of 12</a:t>
            </a:r>
          </a:p>
          <a:p>
            <a:r>
              <a:rPr lang="en-US" dirty="0" smtClean="0">
                <a:latin typeface="Times New Roman" pitchFamily="18" charset="0"/>
                <a:cs typeface="Times New Roman" pitchFamily="18" charset="0"/>
              </a:rPr>
              <a:t>Had interest in broader reading although was advised to study law. </a:t>
            </a:r>
          </a:p>
          <a:p>
            <a:r>
              <a:rPr lang="en-US" dirty="0" smtClean="0">
                <a:latin typeface="Times New Roman" pitchFamily="18" charset="0"/>
                <a:cs typeface="Times New Roman" pitchFamily="18" charset="0"/>
              </a:rPr>
              <a:t>Developed a nervous breakdown which took several years to recover. </a:t>
            </a:r>
            <a:r>
              <a:rPr lang="en-US" dirty="0" smtClean="0">
                <a:latin typeface="Times New Roman" pitchFamily="18" charset="0"/>
                <a:cs typeface="Times New Roman" pitchFamily="18" charset="0"/>
              </a:rPr>
              <a:t>(Hume, &amp; Sayre-McCord, 2016</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influence </a:t>
            </a:r>
            <a:endParaRPr lang="en-US" dirty="0"/>
          </a:p>
        </p:txBody>
      </p:sp>
      <p:sp>
        <p:nvSpPr>
          <p:cNvPr id="3" name="Content Placeholder 2"/>
          <p:cNvSpPr>
            <a:spLocks noGrp="1"/>
          </p:cNvSpPr>
          <p:nvPr>
            <p:ph idx="1"/>
          </p:nvPr>
        </p:nvSpPr>
        <p:spPr/>
        <p:txBody>
          <a:bodyPr/>
          <a:lstStyle/>
          <a:p>
            <a:r>
              <a:rPr lang="en-US" dirty="0" smtClean="0"/>
              <a:t>The epistemology of John Locke</a:t>
            </a:r>
          </a:p>
          <a:p>
            <a:pPr lvl="1"/>
            <a:r>
              <a:rPr lang="en-US" dirty="0" smtClean="0"/>
              <a:t>The idea of knowledge </a:t>
            </a:r>
          </a:p>
          <a:p>
            <a:r>
              <a:rPr lang="en-US" dirty="0" smtClean="0"/>
              <a:t>Influenced by the science ideas of Isaac Newton. </a:t>
            </a:r>
          </a:p>
          <a:p>
            <a:pPr lvl="1"/>
            <a:r>
              <a:rPr lang="en-US" dirty="0" smtClean="0"/>
              <a:t>The science of man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Rejection of rationalism </a:t>
            </a:r>
            <a:endParaRPr lang="en-US" dirty="0"/>
          </a:p>
        </p:txBody>
      </p:sp>
      <p:sp>
        <p:nvSpPr>
          <p:cNvPr id="3" name="Content Placeholder 2"/>
          <p:cNvSpPr>
            <a:spLocks noGrp="1"/>
          </p:cNvSpPr>
          <p:nvPr>
            <p:ph idx="1"/>
          </p:nvPr>
        </p:nvSpPr>
        <p:spPr/>
        <p:txBody>
          <a:bodyPr/>
          <a:lstStyle/>
          <a:p>
            <a:r>
              <a:rPr lang="en-US" dirty="0" smtClean="0"/>
              <a:t>Hume rejects that reason alone distinguishes humans from other living things. </a:t>
            </a:r>
          </a:p>
          <a:p>
            <a:r>
              <a:rPr lang="en-US" dirty="0" smtClean="0"/>
              <a:t>Emotions and reason and sentiment lead to </a:t>
            </a:r>
            <a:r>
              <a:rPr lang="en-US" dirty="0" smtClean="0"/>
              <a:t>rationality</a:t>
            </a:r>
            <a:r>
              <a:rPr lang="en-US" dirty="0" smtClean="0"/>
              <a:t> (Morris,  &amp; Brown, 2015).</a:t>
            </a:r>
            <a:endParaRPr lang="en-US" dirty="0" smtClean="0"/>
          </a:p>
          <a:p>
            <a:r>
              <a:rPr lang="en-US" dirty="0" smtClean="0"/>
              <a:t>The ability to reason should be considered as a human virtue.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Influencing human action</a:t>
            </a:r>
            <a:endParaRPr lang="en-US" dirty="0"/>
          </a:p>
        </p:txBody>
      </p:sp>
      <p:sp>
        <p:nvSpPr>
          <p:cNvPr id="3" name="Content Placeholder 2"/>
          <p:cNvSpPr>
            <a:spLocks noGrp="1"/>
          </p:cNvSpPr>
          <p:nvPr>
            <p:ph idx="1"/>
          </p:nvPr>
        </p:nvSpPr>
        <p:spPr/>
        <p:txBody>
          <a:bodyPr/>
          <a:lstStyle/>
          <a:p>
            <a:r>
              <a:rPr lang="en-US" dirty="0" smtClean="0"/>
              <a:t>Moral distinctions can influence the actions of an individual. </a:t>
            </a:r>
          </a:p>
          <a:p>
            <a:r>
              <a:rPr lang="en-US" dirty="0" smtClean="0"/>
              <a:t>Reason alone does not have enough influence on individual actions.</a:t>
            </a:r>
          </a:p>
          <a:p>
            <a:r>
              <a:rPr lang="en-US" dirty="0" smtClean="0"/>
              <a:t>Moral distinctions are a product of reason and </a:t>
            </a:r>
            <a:r>
              <a:rPr lang="en-US" dirty="0" smtClean="0"/>
              <a:t>emotions (Morris,  &amp; Brown, 2015).</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Influencing motives of will</a:t>
            </a:r>
            <a:endParaRPr lang="en-US" dirty="0"/>
          </a:p>
        </p:txBody>
      </p:sp>
      <p:sp>
        <p:nvSpPr>
          <p:cNvPr id="3" name="Content Placeholder 2"/>
          <p:cNvSpPr>
            <a:spLocks noGrp="1"/>
          </p:cNvSpPr>
          <p:nvPr>
            <p:ph idx="1"/>
          </p:nvPr>
        </p:nvSpPr>
        <p:spPr/>
        <p:txBody>
          <a:bodyPr/>
          <a:lstStyle/>
          <a:p>
            <a:r>
              <a:rPr lang="en-US" dirty="0" smtClean="0"/>
              <a:t>Hume considers reason as either based on demonstrative or probable ideas.</a:t>
            </a:r>
          </a:p>
          <a:p>
            <a:r>
              <a:rPr lang="en-US" dirty="0" smtClean="0"/>
              <a:t>The will of an individual cannot be influenced by demonstrative reasoning.</a:t>
            </a:r>
          </a:p>
          <a:p>
            <a:r>
              <a:rPr lang="en-US" dirty="0" smtClean="0"/>
              <a:t>Probable reasoning is not enough to influence the will of an individual.</a:t>
            </a:r>
          </a:p>
          <a:p>
            <a:r>
              <a:rPr lang="en-US" dirty="0" smtClean="0"/>
              <a:t>Therefore, reason alone, cannot influence individual will.</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Contemporary </a:t>
            </a:r>
            <a:r>
              <a:rPr lang="en-US" dirty="0" err="1" smtClean="0"/>
              <a:t>Metaethics</a:t>
            </a:r>
            <a:r>
              <a:rPr lang="en-US" dirty="0" smtClean="0"/>
              <a:t> </a:t>
            </a:r>
            <a:endParaRPr lang="en-US" dirty="0"/>
          </a:p>
        </p:txBody>
      </p:sp>
      <p:sp>
        <p:nvSpPr>
          <p:cNvPr id="3" name="Content Placeholder 2"/>
          <p:cNvSpPr>
            <a:spLocks noGrp="1"/>
          </p:cNvSpPr>
          <p:nvPr>
            <p:ph idx="1"/>
          </p:nvPr>
        </p:nvSpPr>
        <p:spPr/>
        <p:txBody>
          <a:bodyPr/>
          <a:lstStyle/>
          <a:p>
            <a:r>
              <a:rPr lang="en-US" dirty="0" smtClean="0"/>
              <a:t>Passions and emotions which influence the will are not depended on the truth. </a:t>
            </a:r>
          </a:p>
          <a:p>
            <a:r>
              <a:rPr lang="en-US" dirty="0" smtClean="0"/>
              <a:t>Moral realism symbolizes facts that are mind in depended.</a:t>
            </a:r>
          </a:p>
          <a:p>
            <a:r>
              <a:rPr lang="en-US" dirty="0" smtClean="0"/>
              <a:t>Moral cognitive can evaluate the statements based on whether they are true or false.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sense </a:t>
            </a:r>
            <a:endParaRPr lang="en-US" dirty="0"/>
          </a:p>
        </p:txBody>
      </p:sp>
      <p:sp>
        <p:nvSpPr>
          <p:cNvPr id="3" name="Content Placeholder 2"/>
          <p:cNvSpPr>
            <a:spLocks noGrp="1"/>
          </p:cNvSpPr>
          <p:nvPr>
            <p:ph idx="1"/>
          </p:nvPr>
        </p:nvSpPr>
        <p:spPr/>
        <p:txBody>
          <a:bodyPr>
            <a:normAutofit/>
          </a:bodyPr>
          <a:lstStyle/>
          <a:p>
            <a:r>
              <a:rPr lang="en-US" dirty="0" smtClean="0"/>
              <a:t>Virtue can influence pleasurable sensations in an individual  while vice can influence painful sensations. </a:t>
            </a:r>
          </a:p>
          <a:p>
            <a:r>
              <a:rPr lang="en-US" dirty="0" smtClean="0"/>
              <a:t>Impressions are most powerful sensations in human </a:t>
            </a:r>
            <a:r>
              <a:rPr lang="en-US" dirty="0" smtClean="0"/>
              <a:t>life</a:t>
            </a:r>
            <a:r>
              <a:rPr lang="en-US" dirty="0" smtClean="0"/>
              <a:t> (Morris,  &amp; Brown, 2015).</a:t>
            </a:r>
            <a:endParaRPr lang="en-US" dirty="0" smtClean="0"/>
          </a:p>
          <a:p>
            <a:r>
              <a:rPr lang="en-US" dirty="0" smtClean="0"/>
              <a:t>An idea may be a copy of the impression stored in human memory. </a:t>
            </a:r>
          </a:p>
          <a:p>
            <a:r>
              <a:rPr lang="en-US" dirty="0" smtClean="0"/>
              <a:t>Rationalism as a comparison of impressions and not ideas.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approval </a:t>
            </a:r>
            <a:endParaRPr lang="en-US" dirty="0"/>
          </a:p>
        </p:txBody>
      </p:sp>
      <p:sp>
        <p:nvSpPr>
          <p:cNvPr id="3" name="Content Placeholder 2"/>
          <p:cNvSpPr>
            <a:spLocks noGrp="1"/>
          </p:cNvSpPr>
          <p:nvPr>
            <p:ph idx="1"/>
          </p:nvPr>
        </p:nvSpPr>
        <p:spPr/>
        <p:txBody>
          <a:bodyPr/>
          <a:lstStyle/>
          <a:p>
            <a:r>
              <a:rPr lang="en-US" dirty="0" smtClean="0"/>
              <a:t>The failure to consider personal interests in making conclusions. </a:t>
            </a:r>
          </a:p>
          <a:p>
            <a:r>
              <a:rPr lang="en-US" dirty="0" smtClean="0"/>
              <a:t>Rationalism corrects considerations which may distort moral evaluations. </a:t>
            </a:r>
          </a:p>
          <a:p>
            <a:r>
              <a:rPr lang="en-US" dirty="0" smtClean="0"/>
              <a:t>The role of the General Point of View in judging human </a:t>
            </a:r>
            <a:r>
              <a:rPr lang="en-US" dirty="0" smtClean="0"/>
              <a:t>actions</a:t>
            </a:r>
            <a:r>
              <a:rPr lang="en-US" dirty="0" smtClean="0"/>
              <a:t> (Morris,  &amp; Brown, 2015</a:t>
            </a:r>
            <a:r>
              <a:rPr lang="en-US" dirty="0" smtClean="0"/>
              <a:t>).</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copy principle </a:t>
            </a:r>
            <a:endParaRPr lang="en-US" dirty="0"/>
          </a:p>
        </p:txBody>
      </p:sp>
      <p:sp>
        <p:nvSpPr>
          <p:cNvPr id="3" name="Content Placeholder 2"/>
          <p:cNvSpPr>
            <a:spLocks noGrp="1"/>
          </p:cNvSpPr>
          <p:nvPr>
            <p:ph idx="1"/>
          </p:nvPr>
        </p:nvSpPr>
        <p:spPr/>
        <p:txBody>
          <a:bodyPr>
            <a:normAutofit/>
          </a:bodyPr>
          <a:lstStyle/>
          <a:p>
            <a:r>
              <a:rPr lang="en-US" dirty="0" smtClean="0"/>
              <a:t>Our ideas are copies of our impressions from the past (Morris</a:t>
            </a:r>
            <a:r>
              <a:rPr lang="en-US" dirty="0" smtClean="0"/>
              <a:t>, </a:t>
            </a:r>
            <a:r>
              <a:rPr lang="en-US" dirty="0" smtClean="0"/>
              <a:t> </a:t>
            </a:r>
            <a:r>
              <a:rPr lang="en-US" dirty="0" smtClean="0"/>
              <a:t>&amp; Brown, </a:t>
            </a:r>
            <a:r>
              <a:rPr lang="en-US" dirty="0" smtClean="0"/>
              <a:t>2015).</a:t>
            </a:r>
          </a:p>
          <a:p>
            <a:r>
              <a:rPr lang="en-US" dirty="0" smtClean="0"/>
              <a:t>Any idea corresponds to a certain impression from the past. </a:t>
            </a:r>
          </a:p>
          <a:p>
            <a:r>
              <a:rPr lang="en-US" dirty="0" smtClean="0"/>
              <a:t>Impressions through experiences precede the development of ideas. </a:t>
            </a:r>
          </a:p>
          <a:p>
            <a:r>
              <a:rPr lang="en-US" dirty="0" smtClean="0"/>
              <a:t>The experiences which promote the impressions also influence familiarity with good and wrong.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Sympathy </a:t>
            </a:r>
            <a:endParaRPr lang="en-US" dirty="0"/>
          </a:p>
        </p:txBody>
      </p:sp>
      <p:sp>
        <p:nvSpPr>
          <p:cNvPr id="3" name="Content Placeholder 2"/>
          <p:cNvSpPr>
            <a:spLocks noGrp="1"/>
          </p:cNvSpPr>
          <p:nvPr>
            <p:ph idx="1"/>
          </p:nvPr>
        </p:nvSpPr>
        <p:spPr/>
        <p:txBody>
          <a:bodyPr>
            <a:normAutofit/>
          </a:bodyPr>
          <a:lstStyle/>
          <a:p>
            <a:r>
              <a:rPr lang="en-US" dirty="0" smtClean="0"/>
              <a:t>Human nature existing outside of itself and taking into considerations the feelings of others </a:t>
            </a:r>
            <a:r>
              <a:rPr lang="en-US" dirty="0" smtClean="0"/>
              <a:t>(Hume, &amp; Sayre-McCord, 2016</a:t>
            </a:r>
            <a:r>
              <a:rPr lang="en-US" dirty="0" smtClean="0"/>
              <a:t>)</a:t>
            </a:r>
          </a:p>
          <a:p>
            <a:r>
              <a:rPr lang="en-US" dirty="0" smtClean="0"/>
              <a:t>Sympathy helps in understanding what others are feeling about a given situation. </a:t>
            </a:r>
          </a:p>
          <a:p>
            <a:r>
              <a:rPr lang="en-US" dirty="0" smtClean="0"/>
              <a:t>Sympathy influences sentiments for others which may translate to an impression of other people’s experiences.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rationalism</a:t>
            </a:r>
            <a:endParaRPr lang="en-US" dirty="0"/>
          </a:p>
        </p:txBody>
      </p:sp>
      <p:sp>
        <p:nvSpPr>
          <p:cNvPr id="3" name="Content Placeholder 2"/>
          <p:cNvSpPr>
            <a:spLocks noGrp="1"/>
          </p:cNvSpPr>
          <p:nvPr>
            <p:ph idx="1"/>
          </p:nvPr>
        </p:nvSpPr>
        <p:spPr/>
        <p:txBody>
          <a:bodyPr>
            <a:normAutofit/>
          </a:bodyPr>
          <a:lstStyle/>
          <a:p>
            <a:r>
              <a:rPr lang="en-US" dirty="0" smtClean="0"/>
              <a:t>There is always a demonstrable moral relationship of fitness and unfitness when evaluating situations based on reason alone.</a:t>
            </a:r>
          </a:p>
          <a:p>
            <a:r>
              <a:rPr lang="en-US" dirty="0" smtClean="0"/>
              <a:t>Pervasive practical effects may arise from moral ideas </a:t>
            </a:r>
            <a:r>
              <a:rPr lang="en-US" dirty="0" smtClean="0"/>
              <a:t>(Hume, &amp; Sayre-McCord, 2016</a:t>
            </a:r>
            <a:r>
              <a:rPr lang="en-US" dirty="0" smtClean="0"/>
              <a:t>)</a:t>
            </a:r>
          </a:p>
          <a:p>
            <a:r>
              <a:rPr lang="en-US" dirty="0" smtClean="0"/>
              <a:t>Reason alone may not be capable of exiting passions or cause and preventing actions.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association</a:t>
            </a:r>
            <a:endParaRPr lang="en-US" dirty="0"/>
          </a:p>
        </p:txBody>
      </p:sp>
      <p:sp>
        <p:nvSpPr>
          <p:cNvPr id="3" name="Content Placeholder 2"/>
          <p:cNvSpPr>
            <a:spLocks noGrp="1"/>
          </p:cNvSpPr>
          <p:nvPr>
            <p:ph idx="1"/>
          </p:nvPr>
        </p:nvSpPr>
        <p:spPr/>
        <p:txBody>
          <a:bodyPr/>
          <a:lstStyle/>
          <a:p>
            <a:r>
              <a:rPr lang="en-US" dirty="0" smtClean="0"/>
              <a:t>A natural ability of the human brain to associate some ideas. </a:t>
            </a:r>
          </a:p>
          <a:p>
            <a:r>
              <a:rPr lang="en-US" dirty="0" smtClean="0"/>
              <a:t>Causation is the strongest principle of association .</a:t>
            </a:r>
          </a:p>
          <a:p>
            <a:pPr lvl="1"/>
            <a:r>
              <a:rPr lang="en-US" dirty="0" smtClean="0"/>
              <a:t>Links the present situations with past experiences </a:t>
            </a:r>
          </a:p>
          <a:p>
            <a:pPr lvl="1"/>
            <a:r>
              <a:rPr lang="en-US" dirty="0" smtClean="0"/>
              <a:t>Links  the actions and the expectations of the future. </a:t>
            </a:r>
            <a:r>
              <a:rPr lang="en-US" dirty="0" smtClean="0"/>
              <a:t>(Hume, &amp; Sayre-McCord, 2016)</a:t>
            </a:r>
          </a:p>
          <a:p>
            <a:pPr lvl="1">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Humanity</a:t>
            </a:r>
            <a:endParaRPr lang="en-US" dirty="0"/>
          </a:p>
        </p:txBody>
      </p:sp>
      <p:sp>
        <p:nvSpPr>
          <p:cNvPr id="3" name="Content Placeholder 2"/>
          <p:cNvSpPr>
            <a:spLocks noGrp="1"/>
          </p:cNvSpPr>
          <p:nvPr>
            <p:ph idx="1"/>
          </p:nvPr>
        </p:nvSpPr>
        <p:spPr/>
        <p:txBody>
          <a:bodyPr>
            <a:normAutofit/>
          </a:bodyPr>
          <a:lstStyle/>
          <a:p>
            <a:r>
              <a:rPr lang="en-US" dirty="0" smtClean="0"/>
              <a:t>Hume has a high appeal for the humanity concept </a:t>
            </a:r>
            <a:r>
              <a:rPr lang="en-US" dirty="0" smtClean="0"/>
              <a:t>(Hume, &amp; Sayre-McCord, 2016</a:t>
            </a:r>
            <a:r>
              <a:rPr lang="en-US" dirty="0" smtClean="0"/>
              <a:t>)</a:t>
            </a:r>
          </a:p>
          <a:p>
            <a:r>
              <a:rPr lang="en-US" dirty="0" smtClean="0"/>
              <a:t>A deposition in humans which leads to praising actions that can benefit the public and blaming actions which harm the public. </a:t>
            </a:r>
          </a:p>
          <a:p>
            <a:r>
              <a:rPr lang="en-US" dirty="0" smtClean="0"/>
              <a:t>Moral evaluations are possible through Humanity. </a:t>
            </a:r>
          </a:p>
          <a:p>
            <a:r>
              <a:rPr lang="en-US" dirty="0" smtClean="0"/>
              <a:t>Hume argues that the principle of humanity promotes concern for others.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Hume’s classification of virtues </a:t>
            </a:r>
            <a:endParaRPr lang="en-US" dirty="0"/>
          </a:p>
        </p:txBody>
      </p:sp>
      <p:sp>
        <p:nvSpPr>
          <p:cNvPr id="3" name="Content Placeholder 2"/>
          <p:cNvSpPr>
            <a:spLocks noGrp="1"/>
          </p:cNvSpPr>
          <p:nvPr>
            <p:ph idx="1"/>
          </p:nvPr>
        </p:nvSpPr>
        <p:spPr/>
        <p:txBody>
          <a:bodyPr>
            <a:normAutofit/>
          </a:bodyPr>
          <a:lstStyle/>
          <a:p>
            <a:r>
              <a:rPr lang="en-US" dirty="0" smtClean="0"/>
              <a:t>Virtues are important in bringing benefits to the society while vices harm the society (Hume</a:t>
            </a:r>
            <a:r>
              <a:rPr lang="en-US" dirty="0" smtClean="0"/>
              <a:t>,</a:t>
            </a:r>
            <a:r>
              <a:rPr lang="en-US" dirty="0" smtClean="0"/>
              <a:t> </a:t>
            </a:r>
            <a:r>
              <a:rPr lang="en-US" dirty="0" smtClean="0"/>
              <a:t>&amp; </a:t>
            </a:r>
            <a:r>
              <a:rPr lang="en-US" dirty="0" smtClean="0"/>
              <a:t>Sayre-McCord, 2016). </a:t>
            </a:r>
          </a:p>
          <a:p>
            <a:r>
              <a:rPr lang="en-US" dirty="0" smtClean="0"/>
              <a:t>Humans promote traits that can be useful to other people. </a:t>
            </a:r>
            <a:r>
              <a:rPr lang="en-US" dirty="0" err="1" smtClean="0"/>
              <a:t>E.g</a:t>
            </a:r>
            <a:r>
              <a:rPr lang="en-US" dirty="0" smtClean="0"/>
              <a:t> justice and fairness</a:t>
            </a:r>
          </a:p>
          <a:p>
            <a:r>
              <a:rPr lang="en-US" dirty="0" smtClean="0"/>
              <a:t>Traits that can benefits the person who possesses them. </a:t>
            </a:r>
            <a:r>
              <a:rPr lang="en-US" dirty="0" err="1" smtClean="0"/>
              <a:t>Eg</a:t>
            </a:r>
            <a:r>
              <a:rPr lang="en-US" dirty="0" smtClean="0"/>
              <a:t>. Intelligence</a:t>
            </a:r>
          </a:p>
          <a:p>
            <a:r>
              <a:rPr lang="en-US" dirty="0" smtClean="0"/>
              <a:t>Traits which can be agreeable between people. </a:t>
            </a:r>
            <a:r>
              <a:rPr lang="en-US" dirty="0" err="1" smtClean="0"/>
              <a:t>Eg</a:t>
            </a:r>
            <a:r>
              <a:rPr lang="en-US" dirty="0" smtClean="0"/>
              <a:t>. Communication abilities</a:t>
            </a:r>
          </a:p>
          <a:p>
            <a:r>
              <a:rPr lang="en-US" dirty="0" smtClean="0"/>
              <a:t>Traits agreeable to the person possessing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Immediate agreeability</a:t>
            </a:r>
            <a:endParaRPr lang="en-US" dirty="0"/>
          </a:p>
        </p:txBody>
      </p:sp>
      <p:sp>
        <p:nvSpPr>
          <p:cNvPr id="3" name="Content Placeholder 2"/>
          <p:cNvSpPr>
            <a:spLocks noGrp="1"/>
          </p:cNvSpPr>
          <p:nvPr>
            <p:ph idx="1"/>
          </p:nvPr>
        </p:nvSpPr>
        <p:spPr/>
        <p:txBody>
          <a:bodyPr>
            <a:normAutofit/>
          </a:bodyPr>
          <a:lstStyle/>
          <a:p>
            <a:r>
              <a:rPr lang="en-US" dirty="0" smtClean="0"/>
              <a:t>Immediate agreeability related to virtues includes lack of consideration on consequences. </a:t>
            </a:r>
          </a:p>
          <a:p>
            <a:r>
              <a:rPr lang="en-US" dirty="0" smtClean="0"/>
              <a:t>Personal merit as a virtue entails having mental quality which can help an individual as well as others. </a:t>
            </a:r>
          </a:p>
          <a:p>
            <a:r>
              <a:rPr lang="en-US" dirty="0" smtClean="0"/>
              <a:t>A general definition of a virtue is a quality of individual brain which is accepted by everyone </a:t>
            </a:r>
            <a:r>
              <a:rPr lang="en-US" dirty="0" smtClean="0"/>
              <a:t>(Smith, 2015</a:t>
            </a:r>
            <a:r>
              <a:rPr lang="en-US" dirty="0" smtClean="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 of religion</a:t>
            </a:r>
            <a:endParaRPr lang="en-US" dirty="0"/>
          </a:p>
        </p:txBody>
      </p:sp>
      <p:sp>
        <p:nvSpPr>
          <p:cNvPr id="3" name="Content Placeholder 2"/>
          <p:cNvSpPr>
            <a:spLocks noGrp="1"/>
          </p:cNvSpPr>
          <p:nvPr>
            <p:ph idx="1"/>
          </p:nvPr>
        </p:nvSpPr>
        <p:spPr/>
        <p:txBody>
          <a:bodyPr/>
          <a:lstStyle/>
          <a:p>
            <a:pPr algn="just"/>
            <a:r>
              <a:rPr lang="en-US" dirty="0" smtClean="0"/>
              <a:t>The immortality and immateriality of the soul</a:t>
            </a:r>
          </a:p>
          <a:p>
            <a:pPr algn="just"/>
            <a:r>
              <a:rPr lang="en-US" dirty="0" smtClean="0"/>
              <a:t>Religion has a major influence on the decisions made by individuals due to the punishments or rewards. </a:t>
            </a:r>
          </a:p>
          <a:p>
            <a:pPr algn="just"/>
            <a:r>
              <a:rPr lang="en-US" dirty="0" smtClean="0"/>
              <a:t>The issue of morality and religion as it pertains to  suicide </a:t>
            </a:r>
            <a:r>
              <a:rPr lang="en-US" dirty="0" smtClean="0"/>
              <a:t>(Smith, 2015).</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Religion and morality </a:t>
            </a:r>
            <a:endParaRPr lang="en-US" dirty="0"/>
          </a:p>
        </p:txBody>
      </p:sp>
      <p:sp>
        <p:nvSpPr>
          <p:cNvPr id="3" name="Content Placeholder 2"/>
          <p:cNvSpPr>
            <a:spLocks noGrp="1"/>
          </p:cNvSpPr>
          <p:nvPr>
            <p:ph idx="1"/>
          </p:nvPr>
        </p:nvSpPr>
        <p:spPr/>
        <p:txBody>
          <a:bodyPr/>
          <a:lstStyle/>
          <a:p>
            <a:r>
              <a:rPr lang="en-US" dirty="0" smtClean="0"/>
              <a:t>Religious principles and institutions help in promoting morality in the world. </a:t>
            </a:r>
          </a:p>
          <a:p>
            <a:r>
              <a:rPr lang="en-US" dirty="0" smtClean="0"/>
              <a:t>Sympathy influenced by morality influences taking interest in welfare of others advised by religion. </a:t>
            </a:r>
          </a:p>
          <a:p>
            <a:r>
              <a:rPr lang="en-US" dirty="0" smtClean="0"/>
              <a:t>He denies that there is no real measure for good or evil </a:t>
            </a:r>
            <a:r>
              <a:rPr lang="en-US" dirty="0" smtClean="0"/>
              <a:t>(Smith, 2015).</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works </a:t>
            </a:r>
            <a:endParaRPr lang="en-US" dirty="0"/>
          </a:p>
        </p:txBody>
      </p:sp>
      <p:sp>
        <p:nvSpPr>
          <p:cNvPr id="3" name="Content Placeholder 2"/>
          <p:cNvSpPr>
            <a:spLocks noGrp="1"/>
          </p:cNvSpPr>
          <p:nvPr>
            <p:ph idx="1"/>
          </p:nvPr>
        </p:nvSpPr>
        <p:spPr/>
        <p:txBody>
          <a:bodyPr/>
          <a:lstStyle/>
          <a:p>
            <a:r>
              <a:rPr lang="en-US" dirty="0" smtClean="0"/>
              <a:t>Treatise of human nature  (1739-1740)</a:t>
            </a:r>
          </a:p>
          <a:p>
            <a:pPr lvl="1"/>
            <a:r>
              <a:rPr lang="en-US" dirty="0" smtClean="0"/>
              <a:t>Expresses mind’s ability to work based on consequences of association instead of reason. </a:t>
            </a:r>
          </a:p>
          <a:p>
            <a:pPr lvl="1"/>
            <a:r>
              <a:rPr lang="en-US" dirty="0" smtClean="0"/>
              <a:t>The stability of possessions depends on spontaneous processes which influenced by repeated experiences </a:t>
            </a:r>
            <a:r>
              <a:rPr lang="en-US" dirty="0" smtClean="0"/>
              <a:t>(Hume, 2018).</a:t>
            </a:r>
            <a:endParaRPr lang="en-US" dirty="0" smtClean="0"/>
          </a:p>
          <a:p>
            <a:pPr lvl="1"/>
            <a:r>
              <a:rPr lang="en-US" dirty="0" smtClean="0"/>
              <a:t>It explains the origin of ideas such as time and knowledge and the implications of these ideas.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work</a:t>
            </a:r>
            <a:endParaRPr lang="en-US" dirty="0"/>
          </a:p>
        </p:txBody>
      </p:sp>
      <p:sp>
        <p:nvSpPr>
          <p:cNvPr id="3" name="Content Placeholder 2"/>
          <p:cNvSpPr>
            <a:spLocks noGrp="1"/>
          </p:cNvSpPr>
          <p:nvPr>
            <p:ph idx="1"/>
          </p:nvPr>
        </p:nvSpPr>
        <p:spPr/>
        <p:txBody>
          <a:bodyPr>
            <a:normAutofit/>
          </a:bodyPr>
          <a:lstStyle/>
          <a:p>
            <a:r>
              <a:rPr lang="en-US" dirty="0" smtClean="0"/>
              <a:t>An Enquiry concerning Human Understanding (1748). </a:t>
            </a:r>
          </a:p>
          <a:p>
            <a:r>
              <a:rPr lang="en-US" dirty="0" smtClean="0"/>
              <a:t>Expresses the idea of necessary connection between what we know and experience.</a:t>
            </a:r>
          </a:p>
          <a:p>
            <a:r>
              <a:rPr lang="en-US" dirty="0" smtClean="0"/>
              <a:t>Expresses lack of knowledge in the immediate powers like spirits, nerves and muscles which influence actions </a:t>
            </a:r>
            <a:r>
              <a:rPr lang="en-US" dirty="0" smtClean="0"/>
              <a:t>(Hume, 2018).</a:t>
            </a:r>
            <a:endParaRPr lang="en-US" dirty="0" smtClean="0"/>
          </a:p>
          <a:p>
            <a:r>
              <a:rPr lang="en-US" dirty="0" smtClean="0"/>
              <a:t>Rejects the idea of will of god(s).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major work </a:t>
            </a:r>
            <a:endParaRPr lang="en-US" dirty="0"/>
          </a:p>
        </p:txBody>
      </p:sp>
      <p:sp>
        <p:nvSpPr>
          <p:cNvPr id="3" name="Content Placeholder 2"/>
          <p:cNvSpPr>
            <a:spLocks noGrp="1"/>
          </p:cNvSpPr>
          <p:nvPr>
            <p:ph idx="1"/>
          </p:nvPr>
        </p:nvSpPr>
        <p:spPr/>
        <p:txBody>
          <a:bodyPr/>
          <a:lstStyle/>
          <a:p>
            <a:r>
              <a:rPr lang="en-US" dirty="0" smtClean="0"/>
              <a:t>An Enquiry concerning the principles of morals (EPM) (1751).</a:t>
            </a:r>
          </a:p>
          <a:p>
            <a:r>
              <a:rPr lang="en-US" dirty="0" smtClean="0"/>
              <a:t>Sentiment as the principle of morals</a:t>
            </a:r>
          </a:p>
          <a:p>
            <a:r>
              <a:rPr lang="en-US" dirty="0" smtClean="0"/>
              <a:t>Sentimentalism and sympathy over reason in moral evaluations (Hume</a:t>
            </a:r>
            <a:r>
              <a:rPr lang="en-US" dirty="0" smtClean="0"/>
              <a:t>, </a:t>
            </a:r>
            <a:r>
              <a:rPr lang="en-US" dirty="0" smtClean="0"/>
              <a:t>2018</a:t>
            </a:r>
            <a:r>
              <a:rPr lang="en-US" dirty="0" smtClean="0"/>
              <a: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as a writer </a:t>
            </a:r>
            <a:endParaRPr lang="en-US" dirty="0"/>
          </a:p>
        </p:txBody>
      </p:sp>
      <p:sp>
        <p:nvSpPr>
          <p:cNvPr id="3" name="Content Placeholder 2"/>
          <p:cNvSpPr>
            <a:spLocks noGrp="1"/>
          </p:cNvSpPr>
          <p:nvPr>
            <p:ph idx="1"/>
          </p:nvPr>
        </p:nvSpPr>
        <p:spPr/>
        <p:txBody>
          <a:bodyPr/>
          <a:lstStyle/>
          <a:p>
            <a:r>
              <a:rPr lang="en-US" dirty="0" smtClean="0"/>
              <a:t>He exemplifies the classical standards of his day. </a:t>
            </a:r>
          </a:p>
          <a:p>
            <a:r>
              <a:rPr lang="en-US" dirty="0" smtClean="0"/>
              <a:t>His writings express detachment from personal feelings and interests. </a:t>
            </a:r>
          </a:p>
          <a:p>
            <a:r>
              <a:rPr lang="en-US" dirty="0" smtClean="0"/>
              <a:t>First philosophers to write in English</a:t>
            </a:r>
          </a:p>
          <a:p>
            <a:r>
              <a:rPr lang="en-US" dirty="0" smtClean="0"/>
              <a:t>His writings also help in expressing the history of England </a:t>
            </a:r>
            <a:r>
              <a:rPr lang="en-US" dirty="0" smtClean="0"/>
              <a:t>(Hume, 2018</a:t>
            </a:r>
            <a:r>
              <a:rPr lang="en-US" dirty="0" smtClean="0"/>
              <a:t>).</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to philosophy </a:t>
            </a:r>
            <a:endParaRPr lang="en-US" dirty="0"/>
          </a:p>
        </p:txBody>
      </p:sp>
      <p:sp>
        <p:nvSpPr>
          <p:cNvPr id="3" name="Content Placeholder 2"/>
          <p:cNvSpPr>
            <a:spLocks noGrp="1"/>
          </p:cNvSpPr>
          <p:nvPr>
            <p:ph idx="1"/>
          </p:nvPr>
        </p:nvSpPr>
        <p:spPr/>
        <p:txBody>
          <a:bodyPr/>
          <a:lstStyle/>
          <a:p>
            <a:r>
              <a:rPr lang="en-US" dirty="0" smtClean="0"/>
              <a:t>He founded the ideas of empiricism, skeptics and naturalism in philosophy. </a:t>
            </a:r>
          </a:p>
          <a:p>
            <a:r>
              <a:rPr lang="en-US" dirty="0" smtClean="0"/>
              <a:t>Rejected the ideas of inductive reasoning as well as believing in causality in evaluating rationality </a:t>
            </a:r>
            <a:r>
              <a:rPr lang="en-US" dirty="0" smtClean="0"/>
              <a:t>(Smith, 2015).</a:t>
            </a:r>
            <a:endParaRPr lang="en-US" dirty="0" smtClean="0"/>
          </a:p>
          <a:p>
            <a:r>
              <a:rPr lang="en-US" dirty="0" smtClean="0"/>
              <a:t>Promoted the role of custom and mental habit in making moral evaluations.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Contribution to enlightenment </a:t>
            </a:r>
            <a:endParaRPr lang="en-US" dirty="0"/>
          </a:p>
        </p:txBody>
      </p:sp>
      <p:sp>
        <p:nvSpPr>
          <p:cNvPr id="3" name="Content Placeholder 2"/>
          <p:cNvSpPr>
            <a:spLocks noGrp="1"/>
          </p:cNvSpPr>
          <p:nvPr>
            <p:ph idx="1"/>
          </p:nvPr>
        </p:nvSpPr>
        <p:spPr/>
        <p:txBody>
          <a:bodyPr/>
          <a:lstStyle/>
          <a:p>
            <a:r>
              <a:rPr lang="en-US" dirty="0" smtClean="0"/>
              <a:t>He wrote the History of England.</a:t>
            </a:r>
          </a:p>
          <a:p>
            <a:r>
              <a:rPr lang="en-US" dirty="0" smtClean="0"/>
              <a:t>Predated Adam Smith in writings about economic issues  </a:t>
            </a:r>
            <a:r>
              <a:rPr lang="en-US" dirty="0" smtClean="0"/>
              <a:t>(Hume, 2018</a:t>
            </a:r>
            <a:r>
              <a:rPr lang="en-US" dirty="0" smtClean="0"/>
              <a:t>).</a:t>
            </a:r>
          </a:p>
          <a:p>
            <a:r>
              <a:rPr lang="en-US" dirty="0" smtClean="0"/>
              <a:t>Introduced money as a means of exchange in the society instead of using wealth itself. </a:t>
            </a:r>
          </a:p>
          <a:p>
            <a:r>
              <a:rPr lang="en-US" dirty="0" smtClean="0"/>
              <a:t>Low productivity of countries signified poverty.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Influence on other philosopher s</a:t>
            </a:r>
            <a:endParaRPr lang="en-US" dirty="0"/>
          </a:p>
        </p:txBody>
      </p:sp>
      <p:sp>
        <p:nvSpPr>
          <p:cNvPr id="3" name="Content Placeholder 2"/>
          <p:cNvSpPr>
            <a:spLocks noGrp="1"/>
          </p:cNvSpPr>
          <p:nvPr>
            <p:ph idx="1"/>
          </p:nvPr>
        </p:nvSpPr>
        <p:spPr/>
        <p:txBody>
          <a:bodyPr/>
          <a:lstStyle/>
          <a:p>
            <a:r>
              <a:rPr lang="en-US" dirty="0" smtClean="0"/>
              <a:t>Immanuel Kant  </a:t>
            </a:r>
          </a:p>
          <a:p>
            <a:pPr lvl="1"/>
            <a:r>
              <a:rPr lang="en-US" dirty="0" smtClean="0"/>
              <a:t>Influenced Kant to develop his idea of critical philosophy.</a:t>
            </a:r>
            <a:endParaRPr lang="en-US" dirty="0" smtClean="0"/>
          </a:p>
          <a:p>
            <a:r>
              <a:rPr lang="en-US" dirty="0" smtClean="0"/>
              <a:t>Auguste  Comte</a:t>
            </a:r>
          </a:p>
          <a:p>
            <a:pPr lvl="1"/>
            <a:r>
              <a:rPr lang="en-US" dirty="0" smtClean="0"/>
              <a:t>Hume influenced the idea of positivism expressed by sociologist and mathematician Auguste Comte.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Influence to future philosophers </a:t>
            </a:r>
            <a:endParaRPr lang="en-US" dirty="0"/>
          </a:p>
        </p:txBody>
      </p:sp>
      <p:sp>
        <p:nvSpPr>
          <p:cNvPr id="3" name="Content Placeholder 2"/>
          <p:cNvSpPr>
            <a:spLocks noGrp="1"/>
          </p:cNvSpPr>
          <p:nvPr>
            <p:ph idx="1"/>
          </p:nvPr>
        </p:nvSpPr>
        <p:spPr/>
        <p:txBody>
          <a:bodyPr/>
          <a:lstStyle/>
          <a:p>
            <a:r>
              <a:rPr lang="en-US" dirty="0" smtClean="0"/>
              <a:t>Develops a basis for future research on relationship between feelings and reason. </a:t>
            </a:r>
          </a:p>
          <a:p>
            <a:r>
              <a:rPr lang="en-US" dirty="0" smtClean="0"/>
              <a:t>Develops major basis for ethics based on sympathy and humanity. </a:t>
            </a:r>
          </a:p>
          <a:p>
            <a:r>
              <a:rPr lang="en-US" dirty="0" smtClean="0"/>
              <a:t>Role of feelings over reason in rationality.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a:t>
            </a:r>
            <a:endParaRPr lang="en-US" dirty="0"/>
          </a:p>
        </p:txBody>
      </p:sp>
      <p:sp>
        <p:nvSpPr>
          <p:cNvPr id="3" name="Content Placeholder 2"/>
          <p:cNvSpPr>
            <a:spLocks noGrp="1"/>
          </p:cNvSpPr>
          <p:nvPr>
            <p:ph idx="1"/>
          </p:nvPr>
        </p:nvSpPr>
        <p:spPr/>
        <p:txBody>
          <a:bodyPr/>
          <a:lstStyle/>
          <a:p>
            <a:r>
              <a:rPr lang="en-US" dirty="0" smtClean="0"/>
              <a:t>An idea is different from an impression due to the feeling attached to the impression.</a:t>
            </a:r>
          </a:p>
          <a:p>
            <a:r>
              <a:rPr lang="en-US" dirty="0" smtClean="0"/>
              <a:t>Experiences help people develop impressions about situations. </a:t>
            </a:r>
          </a:p>
          <a:p>
            <a:r>
              <a:rPr lang="en-US" dirty="0" smtClean="0"/>
              <a:t>Impressions help individuals understand the feelings of others which can help in developing the basis for moral evaluation.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Human feelings have a major influence on rationality. </a:t>
            </a:r>
          </a:p>
          <a:p>
            <a:r>
              <a:rPr lang="en-US" dirty="0" smtClean="0"/>
              <a:t>Human experience gained through repeated experiences leads to development of feelings. </a:t>
            </a:r>
          </a:p>
          <a:p>
            <a:r>
              <a:rPr lang="en-US" dirty="0" smtClean="0"/>
              <a:t>Feelings have a higher influence on rationality than reason (Smith, 2015).</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for future research</a:t>
            </a:r>
            <a:endParaRPr lang="en-US" dirty="0"/>
          </a:p>
        </p:txBody>
      </p:sp>
      <p:sp>
        <p:nvSpPr>
          <p:cNvPr id="3" name="Content Placeholder 2"/>
          <p:cNvSpPr>
            <a:spLocks noGrp="1"/>
          </p:cNvSpPr>
          <p:nvPr>
            <p:ph idx="1"/>
          </p:nvPr>
        </p:nvSpPr>
        <p:spPr/>
        <p:txBody>
          <a:bodyPr/>
          <a:lstStyle/>
          <a:p>
            <a:r>
              <a:rPr lang="en-US" dirty="0" smtClean="0"/>
              <a:t>The philosopher gives room for future research </a:t>
            </a:r>
            <a:r>
              <a:rPr lang="en-US" dirty="0" smtClean="0"/>
              <a:t> </a:t>
            </a:r>
            <a:r>
              <a:rPr lang="en-US" dirty="0" smtClean="0"/>
              <a:t>on the role of emotions and feelings on individual thinking. </a:t>
            </a:r>
          </a:p>
          <a:p>
            <a:r>
              <a:rPr lang="en-US" dirty="0" smtClean="0"/>
              <a:t>Research can also be developed on the role of mutual understanding and bias in rational evaluations. </a:t>
            </a:r>
          </a:p>
          <a:p>
            <a:r>
              <a:rPr lang="en-US" dirty="0" smtClean="0"/>
              <a:t>Future research can be conducted on the role of  personal interest in rational thinking.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r>
              <a:rPr lang="en-US" dirty="0" smtClean="0"/>
              <a:t>Hume, D. </a:t>
            </a:r>
            <a:r>
              <a:rPr lang="en-US" dirty="0" smtClean="0"/>
              <a:t>(2018).</a:t>
            </a:r>
            <a:r>
              <a:rPr lang="en-US" dirty="0" smtClean="0"/>
              <a:t> </a:t>
            </a:r>
            <a:r>
              <a:rPr lang="en-US" i="1" dirty="0" smtClean="0"/>
              <a:t>The philosophical works of David Hume</a:t>
            </a:r>
            <a:r>
              <a:rPr lang="en-US" dirty="0" smtClean="0"/>
              <a:t> (Vol. 1). Longmans, Green, and Company</a:t>
            </a:r>
            <a:r>
              <a:rPr lang="en-US" dirty="0" smtClean="0"/>
              <a:t>.</a:t>
            </a:r>
          </a:p>
          <a:p>
            <a:r>
              <a:rPr lang="en-US" dirty="0" smtClean="0"/>
              <a:t>Smith, N. K. </a:t>
            </a:r>
            <a:r>
              <a:rPr lang="en-US" dirty="0" smtClean="0"/>
              <a:t>(2015). </a:t>
            </a:r>
            <a:r>
              <a:rPr lang="en-US" dirty="0" smtClean="0"/>
              <a:t>The philosophy of David Hume: a critical study of its origins and central doctrines</a:t>
            </a:r>
            <a:r>
              <a:rPr lang="en-US" dirty="0" smtClean="0"/>
              <a:t>.</a:t>
            </a:r>
          </a:p>
          <a:p>
            <a:r>
              <a:rPr lang="en-US" dirty="0" smtClean="0"/>
              <a:t>Hume, D., &amp; Sayre-McCord, G. (</a:t>
            </a:r>
            <a:r>
              <a:rPr lang="en-US" dirty="0" smtClean="0"/>
              <a:t>2016</a:t>
            </a:r>
            <a:r>
              <a:rPr lang="en-US" dirty="0" smtClean="0"/>
              <a:t>). </a:t>
            </a:r>
            <a:r>
              <a:rPr lang="en-US" i="1" dirty="0" smtClean="0"/>
              <a:t>Moral philosophy</a:t>
            </a:r>
            <a:r>
              <a:rPr lang="en-US" dirty="0" smtClean="0"/>
              <a:t>. Indianapolis/Cambridge: Hackett Publishing Company</a:t>
            </a:r>
            <a:r>
              <a:rPr lang="en-US" dirty="0" smtClean="0"/>
              <a:t>.</a:t>
            </a:r>
          </a:p>
          <a:p>
            <a:r>
              <a:rPr lang="en-US" dirty="0" smtClean="0"/>
              <a:t>Morris, W. E., &amp; Brown, C. R. (</a:t>
            </a:r>
            <a:r>
              <a:rPr lang="en-US" dirty="0" smtClean="0"/>
              <a:t>2015). </a:t>
            </a:r>
            <a:r>
              <a:rPr lang="en-US" dirty="0" smtClean="0"/>
              <a:t>David Hume.</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324</TotalTime>
  <Words>3781</Words>
  <Application>Microsoft Office PowerPoint</Application>
  <PresentationFormat>On-screen Show (4:3)</PresentationFormat>
  <Paragraphs>203</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Apex</vt:lpstr>
      <vt:lpstr>Title Page </vt:lpstr>
      <vt:lpstr>Thesis</vt:lpstr>
      <vt:lpstr>David Hume</vt:lpstr>
      <vt:lpstr>Background </vt:lpstr>
      <vt:lpstr>Major influence </vt:lpstr>
      <vt:lpstr>Rejection of rationalism </vt:lpstr>
      <vt:lpstr>Influencing human action</vt:lpstr>
      <vt:lpstr>Influencing motives of will</vt:lpstr>
      <vt:lpstr>Contemporary Metaethics </vt:lpstr>
      <vt:lpstr>Moral sense </vt:lpstr>
      <vt:lpstr>Moral approval </vt:lpstr>
      <vt:lpstr>The copy principle </vt:lpstr>
      <vt:lpstr>Sympathy </vt:lpstr>
      <vt:lpstr>Moral rationalism</vt:lpstr>
      <vt:lpstr>Principles of association</vt:lpstr>
      <vt:lpstr>Humanity</vt:lpstr>
      <vt:lpstr>Hume’s classification of virtues </vt:lpstr>
      <vt:lpstr>Immediate agreeability</vt:lpstr>
      <vt:lpstr>Philosophy of religion</vt:lpstr>
      <vt:lpstr>Religion and morality </vt:lpstr>
      <vt:lpstr>Major works </vt:lpstr>
      <vt:lpstr>Second work</vt:lpstr>
      <vt:lpstr>Third major work </vt:lpstr>
      <vt:lpstr>Significance as a writer </vt:lpstr>
      <vt:lpstr>Significance to philosophy </vt:lpstr>
      <vt:lpstr>Contribution to enlightenment </vt:lpstr>
      <vt:lpstr>Influence on other philosopher s</vt:lpstr>
      <vt:lpstr>Influence to future philosophers </vt:lpstr>
      <vt:lpstr>Implications</vt:lpstr>
      <vt:lpstr>Conclusion </vt:lpstr>
      <vt:lpstr>Recommendation for future research</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111</cp:revision>
  <dcterms:created xsi:type="dcterms:W3CDTF">2020-11-18T13:54:43Z</dcterms:created>
  <dcterms:modified xsi:type="dcterms:W3CDTF">2020-11-19T02:36:08Z</dcterms:modified>
</cp:coreProperties>
</file>